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15" autoAdjust="0"/>
    <p:restoredTop sz="94660"/>
  </p:normalViewPr>
  <p:slideViewPr>
    <p:cSldViewPr snapToGrid="0">
      <p:cViewPr varScale="1">
        <p:scale>
          <a:sx n="104" d="100"/>
          <a:sy n="104" d="100"/>
        </p:scale>
        <p:origin x="186" y="1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FB89B4-80A8-45B5-BFE7-6051D7C4CA0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B5742DF-A106-4D5B-A855-9990D0FFA77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D888D06-CE2D-4A98-BEAC-53418C1196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3EF5EE-427A-423B-B2D2-9486D97EE2B9}" type="datetimeFigureOut">
              <a:rPr lang="en-US" smtClean="0"/>
              <a:t>11/18/2022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C5EE0B7-61DF-4881-8A97-F7C4B5D682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ECF5974-44BF-4562-98D3-ED2FDACF90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7A4FAF-CE21-44D7-8EEE-36DC06AD0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2830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49DA42-F4D9-422D-B1B2-F7B2D684BF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A533E60-4A8D-4DE4-9AE2-37AACA9FD6A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4A3C6E3-33D0-4885-96EE-A157A63E06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3EF5EE-427A-423B-B2D2-9486D97EE2B9}" type="datetimeFigureOut">
              <a:rPr lang="en-US" smtClean="0"/>
              <a:t>11/18/2022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C6A75E-5000-4C78-9D26-E4EB48C095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BBF9F89-1AA8-439B-BC2A-5B75935BE0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7A4FAF-CE21-44D7-8EEE-36DC06AD0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5879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61436AD-0FE7-44F9-8057-CD7C7F303CB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84554D3-A6EC-4F52-9DEF-2C809F64788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E22EE06-980A-44B1-AE26-6A3E5091C4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3EF5EE-427A-423B-B2D2-9486D97EE2B9}" type="datetimeFigureOut">
              <a:rPr lang="en-US" smtClean="0"/>
              <a:t>11/18/2022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5F26CE6-E1D6-4370-9301-040A746636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1A16490-EA50-4648-8589-D4C18C173D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7A4FAF-CE21-44D7-8EEE-36DC06AD0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39672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F7C757-0614-454D-868E-0FF8847E41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8E2C2F8-286E-4230-A440-724455C3951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8D03B03-C6DC-46B4-87ED-3B3716BA17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3EF5EE-427A-423B-B2D2-9486D97EE2B9}" type="datetimeFigureOut">
              <a:rPr lang="en-US" smtClean="0"/>
              <a:t>11/18/2022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C93E3EC-A7E9-49B2-99FD-9BF814936E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BB2A30B-C822-4B22-BD0E-933691260E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7A4FAF-CE21-44D7-8EEE-36DC06AD0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3340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21CAAF-3904-4C59-9A7F-8F24740DFD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338340-F589-49AF-9D6C-06CBE1761A1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095BCF2-E22D-4BF2-BA68-D5491D8B72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3EF5EE-427A-423B-B2D2-9486D97EE2B9}" type="datetimeFigureOut">
              <a:rPr lang="en-US" smtClean="0"/>
              <a:t>11/18/2022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F5C10DF-743A-40F2-B0A6-2D10456727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02EC177-DF98-4943-8301-1E14579B3A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7A4FAF-CE21-44D7-8EEE-36DC06AD0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0244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C7C79B-30A5-4F8F-B809-A9B5BD2E57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05371D-9DD5-4A42-9F3E-8F7EC913EEF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BE696EA-C0EC-4F69-ACFB-A2A30705C82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CD5F71F-0A79-4459-82AC-DFB275FB1F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3EF5EE-427A-423B-B2D2-9486D97EE2B9}" type="datetimeFigureOut">
              <a:rPr lang="en-US" smtClean="0"/>
              <a:t>11/18/2022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3D76CF7-54AF-44C8-8B90-613ABF46DD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1758A3E-E1BA-4173-BEA8-599BC5E71C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7A4FAF-CE21-44D7-8EEE-36DC06AD0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09638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1EFED3-3C4F-41E5-86A2-97DA77283C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B3545E0-34DB-40B4-B661-CC1CEED73BA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A4C3C6F-9E16-4EBA-8149-6BEB1E44FD2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485DEE0-A4AF-4A48-B2BB-741ACD59CFB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8F78809-E8C0-49DA-A1D3-F80F8C75CF3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EAD7C17-D9AE-4DE9-9B30-21F9AA80B6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3EF5EE-427A-423B-B2D2-9486D97EE2B9}" type="datetimeFigureOut">
              <a:rPr lang="en-US" smtClean="0"/>
              <a:t>11/18/2022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6C2553B-0EB6-4739-9FF0-AA654F1AC0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7E4C38B-139C-4232-8FDF-8BA3BBFB84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7A4FAF-CE21-44D7-8EEE-36DC06AD0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60611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46A92B-FBE6-4847-A8E6-DE03EDE7B7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6C7E124-9077-45E3-9296-A460C1F22D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3EF5EE-427A-423B-B2D2-9486D97EE2B9}" type="datetimeFigureOut">
              <a:rPr lang="en-US" smtClean="0"/>
              <a:t>11/18/2022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12F1183-F7B2-43DF-B8C5-E26E6D9542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65E8D6A-4DEF-4B2E-88E8-CADD04BE2A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7A4FAF-CE21-44D7-8EEE-36DC06AD0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02301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1CD5CF9-1B55-48E9-BB23-925135705C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3EF5EE-427A-423B-B2D2-9486D97EE2B9}" type="datetimeFigureOut">
              <a:rPr lang="en-US" smtClean="0"/>
              <a:t>11/18/2022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B551F7A-1CDE-4B81-9591-BBC20B0844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1C8FB2F-A925-40BB-9D69-0CCDCE44D8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7A4FAF-CE21-44D7-8EEE-36DC06AD0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18924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3805A6-1D98-4AF4-AD51-12CF37DD64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2398EE8-3EAF-4AF1-80DA-EAF9154C411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A1E13D3-9C89-4FF5-BAB0-4DB84A10EBB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CD14DB4-279F-423C-9705-3B03889F1C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3EF5EE-427A-423B-B2D2-9486D97EE2B9}" type="datetimeFigureOut">
              <a:rPr lang="en-US" smtClean="0"/>
              <a:t>11/18/2022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89B752F-34F5-430C-8E96-47DA45F6C8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3C4B157-B0C3-48AC-9107-00529D67BC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7A4FAF-CE21-44D7-8EEE-36DC06AD0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85772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D479EF-D2AB-4346-935E-0BDFCC939E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5CEBC0F-7CAF-4BB4-B290-472BE588280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B4553BA-2730-4546-8636-B5B8573EF8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1AD86A1-0E52-47DD-AFE9-C6AA102EAD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3EF5EE-427A-423B-B2D2-9486D97EE2B9}" type="datetimeFigureOut">
              <a:rPr lang="en-US" smtClean="0"/>
              <a:t>11/18/2022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BF03616-3E35-4571-B5DB-0B07598E3D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53F9D44-F330-477C-A79F-276679E479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7A4FAF-CE21-44D7-8EEE-36DC06AD0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73327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D6FA83-F658-4926-9EB9-FECB8DE852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EB89C9C-A437-4F64-9BBB-E73268BAEA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668F658-19CB-48D6-896A-97E9EA43714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3EF5EE-427A-423B-B2D2-9486D97EE2B9}" type="datetimeFigureOut">
              <a:rPr lang="en-US" smtClean="0"/>
              <a:t>11/18/2022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D80A94A-CFA6-4F30-8ECD-98763AEFF3E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A4D18A6-1B41-4BDF-8600-1B1119F955B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7A4FAF-CE21-44D7-8EEE-36DC06AD0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42514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58BAD954-A206-4199-9118-87D33CCF9B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489898"/>
          </a:xfrm>
        </p:spPr>
        <p:txBody>
          <a:bodyPr>
            <a:normAutofit fontScale="90000"/>
          </a:bodyPr>
          <a:lstStyle/>
          <a:p>
            <a:r>
              <a:rPr lang="en-US" sz="3600" b="1" dirty="0" err="1"/>
              <a:t>Logsheet</a:t>
            </a:r>
            <a:r>
              <a:rPr lang="en-US" sz="3600" b="1" dirty="0"/>
              <a:t> to OPUS Projects QA/QC Circle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98A0785-08D7-45B6-B5A4-26C66BD9E05F}"/>
              </a:ext>
            </a:extLst>
          </p:cNvPr>
          <p:cNvSpPr txBox="1"/>
          <p:nvPr/>
        </p:nvSpPr>
        <p:spPr>
          <a:xfrm>
            <a:off x="1932212" y="1936978"/>
            <a:ext cx="8221186" cy="523220"/>
          </a:xfrm>
          <a:prstGeom prst="rect">
            <a:avLst/>
          </a:prstGeom>
          <a:noFill/>
          <a:ln w="2540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en-US" sz="2800" dirty="0" err="1"/>
              <a:t>Logsheet</a:t>
            </a:r>
            <a:endParaRPr lang="en-US" sz="28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30A02D6-FF65-49B8-B040-F1C7F8B7FAE9}"/>
              </a:ext>
            </a:extLst>
          </p:cNvPr>
          <p:cNvSpPr txBox="1"/>
          <p:nvPr/>
        </p:nvSpPr>
        <p:spPr>
          <a:xfrm>
            <a:off x="1932209" y="4861700"/>
            <a:ext cx="8221189" cy="523220"/>
          </a:xfrm>
          <a:prstGeom prst="rect">
            <a:avLst/>
          </a:prstGeom>
          <a:noFill/>
          <a:ln w="2540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en-US" sz="2800" dirty="0"/>
              <a:t>User Compares Mark Occupation table to </a:t>
            </a:r>
            <a:r>
              <a:rPr lang="en-US" sz="2800" dirty="0" err="1"/>
              <a:t>Logsheet</a:t>
            </a:r>
            <a:endParaRPr lang="en-US" sz="2800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E3AA68F-823B-4435-9F05-2C578EDC68FC}"/>
              </a:ext>
            </a:extLst>
          </p:cNvPr>
          <p:cNvSpPr txBox="1"/>
          <p:nvPr/>
        </p:nvSpPr>
        <p:spPr>
          <a:xfrm>
            <a:off x="1932212" y="4261448"/>
            <a:ext cx="8221188" cy="523220"/>
          </a:xfrm>
          <a:prstGeom prst="rect">
            <a:avLst/>
          </a:prstGeom>
          <a:noFill/>
          <a:ln w="2540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en-US" sz="2800" dirty="0"/>
              <a:t>OPUS accepts submission and reads the RINEX File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5FA57BB-61C0-444C-9CE9-84CE084ABA44}"/>
              </a:ext>
            </a:extLst>
          </p:cNvPr>
          <p:cNvSpPr txBox="1"/>
          <p:nvPr/>
        </p:nvSpPr>
        <p:spPr>
          <a:xfrm>
            <a:off x="1932211" y="3679953"/>
            <a:ext cx="8221187" cy="523220"/>
          </a:xfrm>
          <a:prstGeom prst="rect">
            <a:avLst/>
          </a:prstGeom>
          <a:noFill/>
          <a:ln w="2540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en-US" sz="2800" dirty="0"/>
              <a:t>Upload RINEX to OPUS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0B46860-23DA-4F6A-9878-19ADF09B6F93}"/>
              </a:ext>
            </a:extLst>
          </p:cNvPr>
          <p:cNvSpPr txBox="1"/>
          <p:nvPr/>
        </p:nvSpPr>
        <p:spPr>
          <a:xfrm>
            <a:off x="1932211" y="3085088"/>
            <a:ext cx="8221187" cy="523220"/>
          </a:xfrm>
          <a:prstGeom prst="rect">
            <a:avLst/>
          </a:prstGeom>
          <a:noFill/>
          <a:ln w="2540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en-US" sz="2800"/>
              <a:t>Proprietary Data File - Conversion </a:t>
            </a:r>
            <a:r>
              <a:rPr lang="en-US" sz="2800" dirty="0"/>
              <a:t>to RINEX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7B62F0B1-A380-421E-AEBC-5D7B91172EC8}"/>
              </a:ext>
            </a:extLst>
          </p:cNvPr>
          <p:cNvSpPr txBox="1"/>
          <p:nvPr/>
        </p:nvSpPr>
        <p:spPr>
          <a:xfrm>
            <a:off x="1932212" y="2512087"/>
            <a:ext cx="8221186" cy="523220"/>
          </a:xfrm>
          <a:prstGeom prst="rect">
            <a:avLst/>
          </a:prstGeom>
          <a:noFill/>
          <a:ln w="2540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en-US" sz="2800" dirty="0"/>
              <a:t>Proprietary GPS Raw Data File</a:t>
            </a:r>
          </a:p>
        </p:txBody>
      </p:sp>
      <p:sp>
        <p:nvSpPr>
          <p:cNvPr id="22" name="Arc 21">
            <a:extLst>
              <a:ext uri="{FF2B5EF4-FFF2-40B4-BE49-F238E27FC236}">
                <a16:creationId xmlns:a16="http://schemas.microsoft.com/office/drawing/2014/main" id="{2917A9C8-45E3-4EA3-B0D2-53EF5B5BCB6D}"/>
              </a:ext>
            </a:extLst>
          </p:cNvPr>
          <p:cNvSpPr/>
          <p:nvPr/>
        </p:nvSpPr>
        <p:spPr>
          <a:xfrm>
            <a:off x="9297887" y="2213406"/>
            <a:ext cx="1923801" cy="2933094"/>
          </a:xfrm>
          <a:prstGeom prst="arc">
            <a:avLst>
              <a:gd name="adj1" fmla="val 16200000"/>
              <a:gd name="adj2" fmla="val 5492893"/>
            </a:avLst>
          </a:prstGeom>
          <a:ln w="25400">
            <a:solidFill>
              <a:srgbClr val="FF0000"/>
            </a:solidFill>
            <a:headEnd type="stealth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6FE5BC3A-3DFD-463E-9FEB-E7E94E2F9A11}"/>
              </a:ext>
            </a:extLst>
          </p:cNvPr>
          <p:cNvSpPr txBox="1"/>
          <p:nvPr/>
        </p:nvSpPr>
        <p:spPr>
          <a:xfrm>
            <a:off x="1932209" y="5509780"/>
            <a:ext cx="8221189" cy="523220"/>
          </a:xfrm>
          <a:prstGeom prst="rect">
            <a:avLst/>
          </a:prstGeom>
          <a:noFill/>
          <a:ln w="2540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en-US" sz="2800" dirty="0"/>
              <a:t>User Compares OPUS Static email returns</a:t>
            </a:r>
          </a:p>
        </p:txBody>
      </p:sp>
    </p:spTree>
    <p:extLst>
      <p:ext uri="{BB962C8B-B14F-4D97-AF65-F5344CB8AC3E}">
        <p14:creationId xmlns:p14="http://schemas.microsoft.com/office/powerpoint/2010/main" val="24834438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0" grpId="0" animBg="1"/>
      <p:bldP spid="12" grpId="0" animBg="1"/>
      <p:bldP spid="14" grpId="0" animBg="1"/>
      <p:bldP spid="16" grpId="0" animBg="1"/>
      <p:bldP spid="18" grpId="0" animBg="1"/>
      <p:bldP spid="22" grpId="0" animBg="1"/>
      <p:bldP spid="2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" name="Group 36">
            <a:extLst>
              <a:ext uri="{FF2B5EF4-FFF2-40B4-BE49-F238E27FC236}">
                <a16:creationId xmlns:a16="http://schemas.microsoft.com/office/drawing/2014/main" id="{A25EB901-3B76-4AB2-A451-D103318D0A1B}"/>
              </a:ext>
            </a:extLst>
          </p:cNvPr>
          <p:cNvGrpSpPr/>
          <p:nvPr/>
        </p:nvGrpSpPr>
        <p:grpSpPr>
          <a:xfrm>
            <a:off x="1109662" y="220818"/>
            <a:ext cx="9972675" cy="6008532"/>
            <a:chOff x="1109662" y="220818"/>
            <a:chExt cx="9972675" cy="6008532"/>
          </a:xfrm>
        </p:grpSpPr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DA24C53D-A94A-4DEB-B0DA-9687848EF2C4}"/>
                </a:ext>
              </a:extLst>
            </p:cNvPr>
            <p:cNvSpPr txBox="1"/>
            <p:nvPr/>
          </p:nvSpPr>
          <p:spPr>
            <a:xfrm>
              <a:off x="4074693" y="220818"/>
              <a:ext cx="406186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err="1"/>
                <a:t>WinTEQC</a:t>
              </a:r>
              <a:r>
                <a:rPr lang="en-US" dirty="0"/>
                <a:t> – OPUS Utilities Screen Layout</a:t>
              </a:r>
            </a:p>
          </p:txBody>
        </p:sp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28B36239-274B-40AE-8E93-4F44E8A6B0C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109662" y="628650"/>
              <a:ext cx="9972675" cy="5600700"/>
            </a:xfrm>
            <a:prstGeom prst="rect">
              <a:avLst/>
            </a:prstGeom>
          </p:spPr>
        </p:pic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43DD4492-1844-4171-9D5E-A90CE43A2BE5}"/>
                </a:ext>
              </a:extLst>
            </p:cNvPr>
            <p:cNvSpPr/>
            <p:nvPr/>
          </p:nvSpPr>
          <p:spPr>
            <a:xfrm>
              <a:off x="4233863" y="2105316"/>
              <a:ext cx="1000125" cy="271172"/>
            </a:xfrm>
            <a:prstGeom prst="rect">
              <a:avLst/>
            </a:prstGeom>
            <a:solidFill>
              <a:srgbClr val="FFC000">
                <a:alpha val="20000"/>
              </a:srgb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525EFF9F-6BBC-494B-9F32-65579232EB89}"/>
                </a:ext>
              </a:extLst>
            </p:cNvPr>
            <p:cNvSpPr/>
            <p:nvPr/>
          </p:nvSpPr>
          <p:spPr>
            <a:xfrm>
              <a:off x="7636041" y="2105317"/>
              <a:ext cx="1574207" cy="271172"/>
            </a:xfrm>
            <a:prstGeom prst="rect">
              <a:avLst/>
            </a:prstGeom>
            <a:solidFill>
              <a:srgbClr val="FFC000">
                <a:alpha val="20000"/>
              </a:srgb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A3A70BFC-4F07-49C7-A8D6-CF5DAC288F15}"/>
                </a:ext>
              </a:extLst>
            </p:cNvPr>
            <p:cNvSpPr/>
            <p:nvPr/>
          </p:nvSpPr>
          <p:spPr>
            <a:xfrm>
              <a:off x="7636041" y="1800224"/>
              <a:ext cx="1574207" cy="271172"/>
            </a:xfrm>
            <a:prstGeom prst="rect">
              <a:avLst/>
            </a:prstGeom>
            <a:solidFill>
              <a:srgbClr val="FFC000">
                <a:alpha val="20000"/>
              </a:srgb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A53F9235-5ABC-4145-BAB9-3DC8BD092D40}"/>
                </a:ext>
              </a:extLst>
            </p:cNvPr>
            <p:cNvSpPr/>
            <p:nvPr/>
          </p:nvSpPr>
          <p:spPr>
            <a:xfrm>
              <a:off x="6241983" y="1800225"/>
              <a:ext cx="1333099" cy="271172"/>
            </a:xfrm>
            <a:prstGeom prst="rect">
              <a:avLst/>
            </a:prstGeom>
            <a:solidFill>
              <a:srgbClr val="FFC000">
                <a:alpha val="20000"/>
              </a:srgb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7" name="Straight Arrow Connector 16">
              <a:extLst>
                <a:ext uri="{FF2B5EF4-FFF2-40B4-BE49-F238E27FC236}">
                  <a16:creationId xmlns:a16="http://schemas.microsoft.com/office/drawing/2014/main" id="{916FD2E3-5B4A-46F4-9E1B-B25621F56E0F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7799164" y="1935810"/>
              <a:ext cx="581025" cy="1009650"/>
            </a:xfrm>
            <a:prstGeom prst="straightConnector1">
              <a:avLst/>
            </a:prstGeom>
            <a:ln w="19050">
              <a:solidFill>
                <a:srgbClr val="FFC000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Arrow Connector 18">
              <a:extLst>
                <a:ext uri="{FF2B5EF4-FFF2-40B4-BE49-F238E27FC236}">
                  <a16:creationId xmlns:a16="http://schemas.microsoft.com/office/drawing/2014/main" id="{7B8E8676-EB9F-4416-8458-7C854019EA92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8867708" y="2233320"/>
              <a:ext cx="581025" cy="1009650"/>
            </a:xfrm>
            <a:prstGeom prst="straightConnector1">
              <a:avLst/>
            </a:prstGeom>
            <a:ln w="25400">
              <a:solidFill>
                <a:srgbClr val="FFC000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Arrow Connector 19">
              <a:extLst>
                <a:ext uri="{FF2B5EF4-FFF2-40B4-BE49-F238E27FC236}">
                  <a16:creationId xmlns:a16="http://schemas.microsoft.com/office/drawing/2014/main" id="{79DB7088-CF7A-4B7C-9C4E-846F48A53C56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6327507" y="1947956"/>
              <a:ext cx="581025" cy="1009650"/>
            </a:xfrm>
            <a:prstGeom prst="straightConnector1">
              <a:avLst/>
            </a:prstGeom>
            <a:ln w="19050">
              <a:solidFill>
                <a:srgbClr val="FFC000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Arrow Connector 20">
              <a:extLst>
                <a:ext uri="{FF2B5EF4-FFF2-40B4-BE49-F238E27FC236}">
                  <a16:creationId xmlns:a16="http://schemas.microsoft.com/office/drawing/2014/main" id="{ACA33F6F-2E3C-4966-9301-6FD04E383545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4334927" y="2240995"/>
              <a:ext cx="581025" cy="1009650"/>
            </a:xfrm>
            <a:prstGeom prst="straightConnector1">
              <a:avLst/>
            </a:prstGeom>
            <a:ln w="25400">
              <a:solidFill>
                <a:srgbClr val="FFC000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BD2F1FA2-6CB9-4B0E-8E41-EDC426D43D25}"/>
                </a:ext>
              </a:extLst>
            </p:cNvPr>
            <p:cNvSpPr txBox="1"/>
            <p:nvPr/>
          </p:nvSpPr>
          <p:spPr>
            <a:xfrm rot="3607599">
              <a:off x="4199688" y="4337233"/>
              <a:ext cx="2823293" cy="276999"/>
            </a:xfrm>
            <a:prstGeom prst="rect">
              <a:avLst/>
            </a:prstGeom>
            <a:solidFill>
              <a:srgbClr val="FFC000">
                <a:alpha val="20000"/>
              </a:srgbClr>
            </a:solidFill>
            <a:ln w="25400">
              <a:solidFill>
                <a:srgbClr val="FFC000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1200" dirty="0"/>
                <a:t>Tabulate OPUS STATIC Solutions Files (.txt)</a:t>
              </a: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E89351E4-6058-4028-AD60-72E3ADACB7F2}"/>
                </a:ext>
              </a:extLst>
            </p:cNvPr>
            <p:cNvSpPr txBox="1"/>
            <p:nvPr/>
          </p:nvSpPr>
          <p:spPr>
            <a:xfrm rot="3607599">
              <a:off x="6130029" y="4154288"/>
              <a:ext cx="3090014" cy="276999"/>
            </a:xfrm>
            <a:prstGeom prst="rect">
              <a:avLst/>
            </a:prstGeom>
            <a:solidFill>
              <a:srgbClr val="FFC000">
                <a:alpha val="20000"/>
              </a:srgbClr>
            </a:solidFill>
            <a:ln w="25400">
              <a:solidFill>
                <a:srgbClr val="FFC000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1200" dirty="0"/>
                <a:t>Tabulate OPUS Projects Adjustment (.TXT) Files</a:t>
              </a: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15DD588B-D14C-40BA-B85F-5536853ADC73}"/>
                </a:ext>
              </a:extLst>
            </p:cNvPr>
            <p:cNvSpPr txBox="1"/>
            <p:nvPr/>
          </p:nvSpPr>
          <p:spPr>
            <a:xfrm rot="3607599">
              <a:off x="7774565" y="3847722"/>
              <a:ext cx="2416488" cy="276999"/>
            </a:xfrm>
            <a:prstGeom prst="rect">
              <a:avLst/>
            </a:prstGeom>
            <a:solidFill>
              <a:srgbClr val="FFC000">
                <a:alpha val="20000"/>
              </a:srgbClr>
            </a:solidFill>
            <a:ln w="25400">
              <a:solidFill>
                <a:srgbClr val="FFC000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1200" dirty="0"/>
                <a:t>Tabulate OPUS Projects  (.VEC) Files</a:t>
              </a: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06CF5C76-0D20-4B6D-B3E9-6286F2491E3C}"/>
                </a:ext>
              </a:extLst>
            </p:cNvPr>
            <p:cNvSpPr txBox="1"/>
            <p:nvPr/>
          </p:nvSpPr>
          <p:spPr>
            <a:xfrm rot="3607599">
              <a:off x="8871552" y="4150259"/>
              <a:ext cx="2365853" cy="276999"/>
            </a:xfrm>
            <a:prstGeom prst="rect">
              <a:avLst/>
            </a:prstGeom>
            <a:solidFill>
              <a:srgbClr val="FFC000">
                <a:alpha val="20000"/>
              </a:srgbClr>
            </a:solidFill>
            <a:ln w="25400">
              <a:solidFill>
                <a:srgbClr val="FFC000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1200" dirty="0"/>
                <a:t>Tabulate OPUS Projects (.POS) Files</a:t>
              </a:r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22E26010-58F9-4598-94A1-3D4CAAAB16BF}"/>
                </a:ext>
              </a:extLst>
            </p:cNvPr>
            <p:cNvSpPr/>
            <p:nvPr/>
          </p:nvSpPr>
          <p:spPr>
            <a:xfrm>
              <a:off x="5233988" y="1800224"/>
              <a:ext cx="977515" cy="266592"/>
            </a:xfrm>
            <a:prstGeom prst="rect">
              <a:avLst/>
            </a:prstGeom>
            <a:solidFill>
              <a:srgbClr val="FFC000">
                <a:alpha val="20000"/>
              </a:srgb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1" name="Straight Arrow Connector 30">
              <a:extLst>
                <a:ext uri="{FF2B5EF4-FFF2-40B4-BE49-F238E27FC236}">
                  <a16:creationId xmlns:a16="http://schemas.microsoft.com/office/drawing/2014/main" id="{5E698D3D-A531-4D3E-9EF4-5F7AB33A4C29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5352948" y="1947956"/>
              <a:ext cx="581025" cy="1009650"/>
            </a:xfrm>
            <a:prstGeom prst="straightConnector1">
              <a:avLst/>
            </a:prstGeom>
            <a:ln w="25400">
              <a:solidFill>
                <a:srgbClr val="FFC000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FF46C47D-3C9C-4C56-B2B2-94967FFE1A1D}"/>
                </a:ext>
              </a:extLst>
            </p:cNvPr>
            <p:cNvSpPr txBox="1"/>
            <p:nvPr/>
          </p:nvSpPr>
          <p:spPr>
            <a:xfrm rot="3607599">
              <a:off x="5195785" y="4099429"/>
              <a:ext cx="2940030" cy="276999"/>
            </a:xfrm>
            <a:prstGeom prst="rect">
              <a:avLst/>
            </a:prstGeom>
            <a:solidFill>
              <a:srgbClr val="FFC000">
                <a:alpha val="20000"/>
              </a:srgbClr>
            </a:solidFill>
            <a:ln w="25400">
              <a:solidFill>
                <a:srgbClr val="FFC000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1200" dirty="0"/>
                <a:t>COPIES results into buffer – paste into EXCEL</a:t>
              </a:r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07BFD2E7-298E-4C19-99DB-573A6D88928C}"/>
                </a:ext>
              </a:extLst>
            </p:cNvPr>
            <p:cNvSpPr txBox="1"/>
            <p:nvPr/>
          </p:nvSpPr>
          <p:spPr>
            <a:xfrm>
              <a:off x="4800377" y="5692313"/>
              <a:ext cx="288321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 http://teqc.silkwerks.com/</a:t>
              </a:r>
            </a:p>
          </p:txBody>
        </p: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57B438FB-8444-4545-B0CD-0BA68607D5C6}"/>
                </a:ext>
              </a:extLst>
            </p:cNvPr>
            <p:cNvSpPr/>
            <p:nvPr/>
          </p:nvSpPr>
          <p:spPr>
            <a:xfrm>
              <a:off x="4722620" y="1430500"/>
              <a:ext cx="1000125" cy="289321"/>
            </a:xfrm>
            <a:prstGeom prst="ellipse">
              <a:avLst/>
            </a:prstGeom>
            <a:solidFill>
              <a:srgbClr val="FFC000">
                <a:alpha val="20000"/>
              </a:srgb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08067965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54</TotalTime>
  <Words>99</Words>
  <Application>Microsoft Office PowerPoint</Application>
  <PresentationFormat>Widescreen</PresentationFormat>
  <Paragraphs>15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Logsheet to OPUS Projects QA/QC Circle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Logsheet to OPUS Projects QA/QC Circle</dc:title>
  <dc:creator>David Zenk</dc:creator>
  <cp:lastModifiedBy>David Zenk</cp:lastModifiedBy>
  <cp:revision>6</cp:revision>
  <dcterms:created xsi:type="dcterms:W3CDTF">2020-09-17T13:54:28Z</dcterms:created>
  <dcterms:modified xsi:type="dcterms:W3CDTF">2022-11-18T17:10:10Z</dcterms:modified>
</cp:coreProperties>
</file>